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318" r:id="rId3"/>
    <p:sldId id="271" r:id="rId4"/>
    <p:sldId id="316" r:id="rId5"/>
    <p:sldId id="325" r:id="rId6"/>
    <p:sldId id="326" r:id="rId7"/>
    <p:sldId id="317" r:id="rId8"/>
    <p:sldId id="324" r:id="rId9"/>
    <p:sldId id="323" r:id="rId10"/>
    <p:sldId id="322" r:id="rId11"/>
    <p:sldId id="321" r:id="rId12"/>
    <p:sldId id="320" r:id="rId13"/>
    <p:sldId id="319" r:id="rId14"/>
    <p:sldId id="329" r:id="rId15"/>
    <p:sldId id="328" r:id="rId16"/>
    <p:sldId id="327" r:id="rId17"/>
    <p:sldId id="332" r:id="rId18"/>
    <p:sldId id="331" r:id="rId19"/>
    <p:sldId id="333" r:id="rId20"/>
    <p:sldId id="338" r:id="rId21"/>
    <p:sldId id="337" r:id="rId22"/>
    <p:sldId id="336" r:id="rId23"/>
    <p:sldId id="335" r:id="rId24"/>
    <p:sldId id="334" r:id="rId25"/>
    <p:sldId id="26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9E021"/>
    <a:srgbClr val="8CC63E"/>
    <a:srgbClr val="B3B3B3"/>
    <a:srgbClr val="26617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12429" y="3947884"/>
            <a:ext cx="5279571" cy="795791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6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41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8679543" y="3381829"/>
            <a:ext cx="3251200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305143" y="3582880"/>
            <a:ext cx="1248229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649028" y="3645354"/>
            <a:ext cx="4542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73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912429" y="3922126"/>
            <a:ext cx="5279571" cy="795791"/>
          </a:xfrm>
        </p:spPr>
        <p:txBody>
          <a:bodyPr>
            <a:normAutofit/>
          </a:bodyPr>
          <a:lstStyle/>
          <a:p>
            <a:r>
              <a:rPr lang="en-US" altLang="zh-CN" smtClean="0"/>
              <a:t>YARN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ApplicationMaster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管理一个在 </a:t>
            </a:r>
            <a:r>
              <a:rPr lang="en-US" altLang="zh-CN" dirty="0"/>
              <a:t>YARN </a:t>
            </a:r>
            <a:r>
              <a:rPr lang="zh-CN" altLang="en-US" dirty="0"/>
              <a:t>内运行的应用程序的每个</a:t>
            </a:r>
            <a:r>
              <a:rPr lang="zh-CN" altLang="en-US" dirty="0" smtClean="0"/>
              <a:t>实例</a:t>
            </a:r>
            <a:endParaRPr lang="en-US" altLang="zh-CN" dirty="0" smtClean="0"/>
          </a:p>
          <a:p>
            <a:pPr lvl="1"/>
            <a:r>
              <a:rPr lang="en-US" altLang="zh-CN" dirty="0" err="1"/>
              <a:t>ApplicationMaster</a:t>
            </a:r>
            <a:r>
              <a:rPr lang="en-US" altLang="zh-CN" dirty="0"/>
              <a:t> </a:t>
            </a:r>
            <a:r>
              <a:rPr lang="zh-CN" altLang="en-US" dirty="0"/>
              <a:t>负责协调来自 </a:t>
            </a:r>
            <a:r>
              <a:rPr lang="en-US" altLang="zh-CN" dirty="0" err="1"/>
              <a:t>ResourceManager</a:t>
            </a:r>
            <a:r>
              <a:rPr lang="en-US" altLang="zh-CN" dirty="0"/>
              <a:t> </a:t>
            </a:r>
            <a:r>
              <a:rPr lang="zh-CN" altLang="en-US" dirty="0"/>
              <a:t>的资源，并通过 </a:t>
            </a:r>
            <a:r>
              <a:rPr lang="en-US" altLang="zh-CN" dirty="0" err="1"/>
              <a:t>NodeManager</a:t>
            </a:r>
            <a:r>
              <a:rPr lang="en-US" altLang="zh-CN" dirty="0"/>
              <a:t> </a:t>
            </a:r>
            <a:r>
              <a:rPr lang="zh-CN" altLang="en-US" dirty="0"/>
              <a:t>监视容器的执行和资源使用（</a:t>
            </a:r>
            <a:r>
              <a:rPr lang="en-US" altLang="zh-CN" dirty="0"/>
              <a:t>CPU</a:t>
            </a:r>
            <a:r>
              <a:rPr lang="zh-CN" altLang="en-US" dirty="0"/>
              <a:t>、内存等的资源分配）。请注意，尽管目前的资源更加传统（</a:t>
            </a:r>
            <a:r>
              <a:rPr lang="en-US" altLang="zh-CN" dirty="0"/>
              <a:t>CPU </a:t>
            </a:r>
            <a:r>
              <a:rPr lang="zh-CN" altLang="en-US" dirty="0"/>
              <a:t>核心、内存），但未来会带来基于手头任务的新资源类型（比如图形处理单元或专用处理设备）。从 </a:t>
            </a:r>
            <a:r>
              <a:rPr lang="en-US" altLang="zh-CN" dirty="0"/>
              <a:t>YARN </a:t>
            </a:r>
            <a:r>
              <a:rPr lang="zh-CN" altLang="en-US" dirty="0"/>
              <a:t>角度讲，</a:t>
            </a:r>
            <a:r>
              <a:rPr lang="en-US" altLang="zh-CN" dirty="0" err="1"/>
              <a:t>ApplicationMaster</a:t>
            </a:r>
            <a:r>
              <a:rPr lang="en-US" altLang="zh-CN" dirty="0"/>
              <a:t> </a:t>
            </a:r>
            <a:r>
              <a:rPr lang="zh-CN" altLang="en-US" dirty="0"/>
              <a:t>是用户代码，因此存在潜在的安全问题。</a:t>
            </a:r>
            <a:r>
              <a:rPr lang="en-US" altLang="zh-CN" dirty="0"/>
              <a:t>YARN </a:t>
            </a:r>
            <a:r>
              <a:rPr lang="zh-CN" altLang="en-US" dirty="0"/>
              <a:t>假设 </a:t>
            </a:r>
            <a:r>
              <a:rPr lang="en-US" altLang="zh-CN" dirty="0" err="1"/>
              <a:t>ApplicationMaster</a:t>
            </a:r>
            <a:r>
              <a:rPr lang="en-US" altLang="zh-CN" dirty="0"/>
              <a:t> </a:t>
            </a:r>
            <a:r>
              <a:rPr lang="zh-CN" altLang="en-US" dirty="0"/>
              <a:t>存在错误或者甚至是恶意的，因此将它们当作无特权的代码对待。</a:t>
            </a:r>
          </a:p>
        </p:txBody>
      </p:sp>
    </p:spTree>
    <p:extLst>
      <p:ext uri="{BB962C8B-B14F-4D97-AF65-F5344CB8AC3E}">
        <p14:creationId xmlns:p14="http://schemas.microsoft.com/office/powerpoint/2010/main" val="54175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ApplicationMaster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每个应用有一个，负责应用程序的管理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数据切分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为应用程序申请资源，并进一步分配给内部任务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任务监控与容错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08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NodeManager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一个 </a:t>
            </a:r>
            <a:r>
              <a:rPr lang="en-US" altLang="zh-CN" dirty="0"/>
              <a:t>YARN </a:t>
            </a:r>
            <a:r>
              <a:rPr lang="zh-CN" altLang="en-US" dirty="0"/>
              <a:t>集群中的每个</a:t>
            </a:r>
            <a:r>
              <a:rPr lang="zh-CN" altLang="en-US" dirty="0" smtClean="0"/>
              <a:t>节点</a:t>
            </a:r>
            <a:endParaRPr lang="en-US" altLang="zh-CN" dirty="0" smtClean="0"/>
          </a:p>
          <a:p>
            <a:r>
              <a:rPr lang="zh-CN" altLang="en-US" dirty="0" smtClean="0"/>
              <a:t>提供</a:t>
            </a:r>
            <a:r>
              <a:rPr lang="zh-CN" altLang="en-US" dirty="0"/>
              <a:t>针对集群中每个节点的服务，从监督对一个容器的终生管理到监视资源和跟踪节点健康。</a:t>
            </a:r>
            <a:r>
              <a:rPr lang="en-US" altLang="zh-CN" dirty="0"/>
              <a:t>MRv1 </a:t>
            </a:r>
            <a:r>
              <a:rPr lang="zh-CN" altLang="en-US" dirty="0"/>
              <a:t>通过插槽管理 </a:t>
            </a:r>
            <a:r>
              <a:rPr lang="en-US" altLang="zh-CN" dirty="0"/>
              <a:t>Map </a:t>
            </a:r>
            <a:r>
              <a:rPr lang="zh-CN" altLang="en-US" dirty="0"/>
              <a:t>和 </a:t>
            </a:r>
            <a:r>
              <a:rPr lang="en-US" altLang="zh-CN" dirty="0"/>
              <a:t>Reduce </a:t>
            </a:r>
            <a:r>
              <a:rPr lang="zh-CN" altLang="en-US" dirty="0"/>
              <a:t>任务的执行，而 </a:t>
            </a:r>
            <a:r>
              <a:rPr lang="en-US" altLang="zh-CN" dirty="0" err="1"/>
              <a:t>NodeManager</a:t>
            </a:r>
            <a:r>
              <a:rPr lang="en-US" altLang="zh-CN" dirty="0"/>
              <a:t> </a:t>
            </a:r>
            <a:r>
              <a:rPr lang="zh-CN" altLang="en-US" dirty="0"/>
              <a:t>管理抽象容器，这些容器代表着可供一个特定应用程序使用的针对每个节点的资源。</a:t>
            </a:r>
            <a:r>
              <a:rPr lang="en-US" altLang="zh-CN" dirty="0"/>
              <a:t>YARN </a:t>
            </a:r>
            <a:r>
              <a:rPr lang="zh-CN" altLang="en-US" dirty="0"/>
              <a:t>继续使用 </a:t>
            </a:r>
            <a:r>
              <a:rPr lang="en-US" altLang="zh-CN" dirty="0"/>
              <a:t>HDFS </a:t>
            </a:r>
            <a:r>
              <a:rPr lang="zh-CN" altLang="en-US" dirty="0"/>
              <a:t>层。它的主要 </a:t>
            </a:r>
            <a:r>
              <a:rPr lang="en-US" altLang="zh-CN" dirty="0" err="1"/>
              <a:t>NameNode</a:t>
            </a:r>
            <a:r>
              <a:rPr lang="en-US" altLang="zh-CN" dirty="0"/>
              <a:t> </a:t>
            </a:r>
            <a:r>
              <a:rPr lang="zh-CN" altLang="en-US" dirty="0"/>
              <a:t>用于元数据服务，而 </a:t>
            </a:r>
            <a:r>
              <a:rPr lang="en-US" altLang="zh-CN" dirty="0" err="1"/>
              <a:t>DataNode</a:t>
            </a:r>
            <a:r>
              <a:rPr lang="en-US" altLang="zh-CN" dirty="0"/>
              <a:t> </a:t>
            </a:r>
            <a:r>
              <a:rPr lang="zh-CN" altLang="en-US" dirty="0"/>
              <a:t>用于分散在一个集群中的复制存储服务。</a:t>
            </a:r>
          </a:p>
        </p:txBody>
      </p:sp>
    </p:spTree>
    <p:extLst>
      <p:ext uri="{BB962C8B-B14F-4D97-AF65-F5344CB8AC3E}">
        <p14:creationId xmlns:p14="http://schemas.microsoft.com/office/powerpoint/2010/main" val="153239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NodeManager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整个集群有多个，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负责单节点资源管理和使用</a:t>
            </a:r>
            <a:endParaRPr lang="en-US" altLang="zh-CN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单个节点上的资源管理和任务管理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处理来自</a:t>
            </a:r>
            <a:r>
              <a:rPr lang="en-US" altLang="zh-CN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ResourceManager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的命令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处理来自</a:t>
            </a:r>
            <a:r>
              <a:rPr lang="en-US" altLang="zh-CN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ApplicationMaster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的命令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72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Container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-635">
              <a:lnSpc>
                <a:spcPts val="3000"/>
              </a:lnSpc>
            </a:pP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对任务运行环境的抽象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描述一系列信息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defTabSz="-635">
              <a:lnSpc>
                <a:spcPts val="2600"/>
              </a:lnSpc>
            </a:pP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任务运行资源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（节点、内存、</a:t>
            </a:r>
            <a:r>
              <a:rPr lang="en-US" altLang="zh-CN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dirty="0" smtClean="0"/>
          </a:p>
          <a:p>
            <a:pPr lvl="1" defTabSz="-635">
              <a:lnSpc>
                <a:spcPts val="3200"/>
              </a:lnSpc>
            </a:pP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任务启动命令</a:t>
            </a:r>
            <a:endParaRPr lang="en-US" altLang="zh-CN" dirty="0"/>
          </a:p>
          <a:p>
            <a:pPr lvl="1" defTabSz="-635">
              <a:lnSpc>
                <a:spcPts val="3300"/>
              </a:lnSpc>
            </a:pP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任务运行环境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12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节点之间的关系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8" t="6563" r="13516" b="3834"/>
          <a:stretch/>
        </p:blipFill>
        <p:spPr>
          <a:xfrm>
            <a:off x="1389740" y="692714"/>
            <a:ext cx="6662059" cy="5152571"/>
          </a:xfrm>
        </p:spPr>
      </p:pic>
      <p:sp>
        <p:nvSpPr>
          <p:cNvPr id="5" name="圆角矩形 4"/>
          <p:cNvSpPr/>
          <p:nvPr/>
        </p:nvSpPr>
        <p:spPr>
          <a:xfrm>
            <a:off x="5588000" y="692713"/>
            <a:ext cx="2670630" cy="527265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22454" y="2728876"/>
            <a:ext cx="283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所有应用程序运行在由统一的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ResourceManager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调度的集群中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8107706" y="307095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0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225143" y="1698171"/>
            <a:ext cx="3106057" cy="406400"/>
          </a:xfrm>
          <a:prstGeom prst="roundRect">
            <a:avLst/>
          </a:prstGeom>
          <a:solidFill>
            <a:srgbClr val="8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</a:t>
            </a:r>
            <a:r>
              <a:rPr lang="en-US" altLang="zh-CN" dirty="0" smtClean="0"/>
              <a:t>YARN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按照之前的方式配置启动</a:t>
            </a:r>
            <a:r>
              <a:rPr lang="en-US" altLang="zh-CN" dirty="0" smtClean="0"/>
              <a:t>Hadoop </a:t>
            </a:r>
            <a:r>
              <a:rPr lang="zh-CN" altLang="en-US" dirty="0"/>
              <a:t>后，</a:t>
            </a:r>
            <a:r>
              <a:rPr lang="zh-CN" altLang="en-US" dirty="0" smtClean="0"/>
              <a:t>见不到 </a:t>
            </a:r>
            <a:r>
              <a:rPr lang="en-US" altLang="zh-CN" dirty="0" err="1"/>
              <a:t>JobTracker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dirty="0" err="1" smtClean="0"/>
              <a:t>TaskTracker</a:t>
            </a:r>
            <a:r>
              <a:rPr lang="zh-CN" altLang="en-US" dirty="0" smtClean="0"/>
              <a:t>进程。</a:t>
            </a:r>
            <a:endParaRPr lang="en-US" altLang="zh-CN" dirty="0" smtClean="0"/>
          </a:p>
          <a:p>
            <a:r>
              <a:rPr lang="zh-CN" altLang="en-US" dirty="0" smtClean="0"/>
              <a:t>在没有进行</a:t>
            </a:r>
            <a:r>
              <a:rPr lang="en-US" altLang="zh-CN" dirty="0" smtClean="0"/>
              <a:t>YARN</a:t>
            </a:r>
            <a:r>
              <a:rPr lang="zh-CN" altLang="en-US" dirty="0" smtClean="0"/>
              <a:t>配置时，通过</a:t>
            </a:r>
            <a:r>
              <a:rPr lang="en-US" altLang="zh-CN" dirty="0" smtClean="0">
                <a:solidFill>
                  <a:schemeClr val="bg1"/>
                </a:solidFill>
              </a:rPr>
              <a:t>./</a:t>
            </a:r>
            <a:r>
              <a:rPr lang="en-US" altLang="zh-CN" dirty="0">
                <a:solidFill>
                  <a:schemeClr val="bg1"/>
                </a:solidFill>
              </a:rPr>
              <a:t>sbin/start-dfs.sh </a:t>
            </a:r>
            <a:r>
              <a:rPr lang="zh-CN" altLang="en-US" dirty="0"/>
              <a:t>启动 </a:t>
            </a:r>
            <a:r>
              <a:rPr lang="en-US" altLang="zh-CN" dirty="0"/>
              <a:t>Hadoop</a:t>
            </a:r>
            <a:r>
              <a:rPr lang="zh-CN" altLang="en-US" dirty="0"/>
              <a:t>，仅仅是启动了 </a:t>
            </a:r>
            <a:r>
              <a:rPr lang="en-US" altLang="zh-CN" dirty="0" err="1"/>
              <a:t>MapReduce</a:t>
            </a:r>
            <a:r>
              <a:rPr lang="en-US" altLang="zh-CN" dirty="0"/>
              <a:t> </a:t>
            </a:r>
            <a:r>
              <a:rPr lang="zh-CN" altLang="en-US" dirty="0"/>
              <a:t>环境，我们</a:t>
            </a:r>
            <a:r>
              <a:rPr lang="zh-CN" altLang="en-US" dirty="0" smtClean="0"/>
              <a:t>可以配置并启动 </a:t>
            </a:r>
            <a:r>
              <a:rPr lang="en-US" altLang="zh-CN" dirty="0"/>
              <a:t>YARN </a:t>
            </a:r>
            <a:r>
              <a:rPr lang="zh-CN" altLang="en-US" dirty="0"/>
              <a:t>，让 </a:t>
            </a:r>
            <a:r>
              <a:rPr lang="en-US" altLang="zh-CN" dirty="0"/>
              <a:t>YARN </a:t>
            </a:r>
            <a:r>
              <a:rPr lang="zh-CN" altLang="en-US" dirty="0"/>
              <a:t>来负责资源管理与任务</a:t>
            </a:r>
            <a:r>
              <a:rPr lang="zh-CN" altLang="en-US" dirty="0" smtClean="0"/>
              <a:t>调度。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036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修改配置文件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提供了</a:t>
            </a:r>
            <a:r>
              <a:rPr lang="en-US" altLang="zh-CN" dirty="0" smtClean="0"/>
              <a:t>YARN</a:t>
            </a:r>
            <a:r>
              <a:rPr lang="zh-CN" altLang="en-US" dirty="0" smtClean="0"/>
              <a:t>配置文件模板，首先需要将该文件改名：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52" y="1340307"/>
            <a:ext cx="6915150" cy="2000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4810527" y="1784591"/>
            <a:ext cx="3041701" cy="23700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7740992" y="170505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99834" y="1421435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将该文件的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.template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后缀去掉，就能作为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的配置文件存在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5128" y="3004312"/>
            <a:ext cx="6934200" cy="2486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圆角矩形 8"/>
          <p:cNvSpPr/>
          <p:nvPr/>
        </p:nvSpPr>
        <p:spPr>
          <a:xfrm>
            <a:off x="4385128" y="3004312"/>
            <a:ext cx="6915150" cy="3362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6615047" y="256902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73701" y="2551616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重命名配置文件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746427" y="5065507"/>
            <a:ext cx="1653407" cy="23700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99834" y="5004562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重命名成功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42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修改配置文件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10" y="896711"/>
            <a:ext cx="6915150" cy="361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388710" y="896711"/>
            <a:ext cx="6915150" cy="3362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10" y="1509701"/>
            <a:ext cx="9963150" cy="31527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右箭头 6"/>
          <p:cNvSpPr/>
          <p:nvPr/>
        </p:nvSpPr>
        <p:spPr>
          <a:xfrm rot="5400000">
            <a:off x="3247539" y="1192240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46285" y="1277992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打开配置文件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-mapred-site.xml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1270"/>
          <a:stretch/>
        </p:blipFill>
        <p:spPr>
          <a:xfrm>
            <a:off x="3306541" y="2315027"/>
            <a:ext cx="8475565" cy="349826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0" name="右箭头 9"/>
          <p:cNvSpPr/>
          <p:nvPr/>
        </p:nvSpPr>
        <p:spPr>
          <a:xfrm rot="5400000">
            <a:off x="6848776" y="2007089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721598" y="3086088"/>
            <a:ext cx="4365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编辑配置文件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-mapred-site.xml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871682" y="3086088"/>
            <a:ext cx="5475517" cy="153260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1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修改配置文件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692714"/>
            <a:ext cx="6924675" cy="3524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204787" y="709629"/>
            <a:ext cx="6915150" cy="3362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" y="1312858"/>
            <a:ext cx="7496175" cy="36957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 rot="5400000">
            <a:off x="3247538" y="981326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46285" y="1277992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打开配置文件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-yarn-site.xml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6541" y="1826945"/>
            <a:ext cx="8307622" cy="41483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0" name="右箭头 9"/>
          <p:cNvSpPr/>
          <p:nvPr/>
        </p:nvSpPr>
        <p:spPr>
          <a:xfrm rot="5400000">
            <a:off x="6967625" y="1596046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24668" y="4818847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编辑配置文件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-yarn-site.xml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56859" y="4847770"/>
            <a:ext cx="5475517" cy="119407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6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Hadoop1</a:t>
            </a:r>
            <a:r>
              <a:rPr lang="zh-CN" altLang="en-US" dirty="0" smtClean="0"/>
              <a:t>和</a:t>
            </a:r>
            <a:r>
              <a:rPr lang="en-US" altLang="zh-CN" dirty="0" smtClean="0"/>
              <a:t>Hadoop2</a:t>
            </a:r>
            <a:r>
              <a:rPr lang="zh-CN" altLang="en-US" dirty="0" smtClean="0"/>
              <a:t>的结构性差异</a:t>
            </a:r>
            <a:endParaRPr lang="zh-CN" altLang="en-US" dirty="0"/>
          </a:p>
        </p:txBody>
      </p:sp>
      <p:pic>
        <p:nvPicPr>
          <p:cNvPr id="4" name="Picture 2" descr="http://dl2.iteye.com/upload/attachment/0087/9417/8774c65b-0676-3d6c-8cc6-7c135b6a17da.png"/>
          <p:cNvPicPr>
            <a:picLocks noChangeAspect="1" noChangeArrowheads="1"/>
          </p:cNvPicPr>
          <p:nvPr/>
        </p:nvPicPr>
        <p:blipFill rotWithShape="1">
          <a:blip r:embed="rId2"/>
          <a:srcRect l="1400" t="452" r="922" b="99"/>
          <a:stretch/>
        </p:blipFill>
        <p:spPr bwMode="auto">
          <a:xfrm>
            <a:off x="595086" y="1277256"/>
            <a:ext cx="9114971" cy="40494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4288013" y="3042946"/>
            <a:ext cx="5422043" cy="125328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9274466" y="347154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933308" y="3128965"/>
            <a:ext cx="22206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新增加的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资源管理组件使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能够集成更多的数据处理工具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36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启动</a:t>
            </a:r>
            <a:r>
              <a:rPr lang="en-US" altLang="zh-CN" dirty="0" smtClean="0"/>
              <a:t>YARN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STEP1.</a:t>
            </a:r>
            <a:r>
              <a:rPr lang="zh-CN" altLang="en-US" dirty="0" smtClean="0"/>
              <a:t>启动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：</a:t>
            </a:r>
            <a:r>
              <a:rPr lang="zh-CN" altLang="zh-CN" dirty="0">
                <a:solidFill>
                  <a:srgbClr val="C7254E"/>
                </a:solidFill>
                <a:latin typeface="Arial Unicode MS" panose="020B0604020202020204" pitchFamily="34" charset="-122"/>
                <a:ea typeface="Menlo"/>
                <a:cs typeface="Courier New" panose="02070309020205020404" pitchFamily="49" charset="0"/>
              </a:rPr>
              <a:t>./sbin/start-dfs.</a:t>
            </a:r>
            <a:r>
              <a:rPr lang="zh-CN" altLang="zh-CN" dirty="0" smtClean="0">
                <a:solidFill>
                  <a:srgbClr val="C7254E"/>
                </a:solidFill>
                <a:latin typeface="Arial Unicode MS" panose="020B0604020202020204" pitchFamily="34" charset="-122"/>
                <a:ea typeface="Menlo"/>
                <a:cs typeface="Courier New" panose="02070309020205020404" pitchFamily="49" charset="0"/>
              </a:rPr>
              <a:t>sh</a:t>
            </a:r>
            <a:endParaRPr lang="en-US" altLang="zh-CN" dirty="0" smtClean="0">
              <a:solidFill>
                <a:srgbClr val="C7254E"/>
              </a:solidFill>
              <a:latin typeface="Arial Unicode MS" panose="020B0604020202020204" pitchFamily="34" charset="-122"/>
              <a:ea typeface="Menlo"/>
              <a:cs typeface="Courier New" panose="02070309020205020404" pitchFamily="49" charset="0"/>
            </a:endParaRPr>
          </a:p>
          <a:p>
            <a:pPr lvl="0"/>
            <a:r>
              <a:rPr lang="en-US" altLang="zh-CN" dirty="0" smtClean="0"/>
              <a:t>STEP2.</a:t>
            </a:r>
            <a:r>
              <a:rPr lang="zh-CN" altLang="en-US" dirty="0" smtClean="0"/>
              <a:t>启动</a:t>
            </a:r>
            <a:r>
              <a:rPr lang="en-US" altLang="zh-CN" dirty="0" smtClean="0"/>
              <a:t>YARN</a:t>
            </a:r>
            <a:r>
              <a:rPr lang="zh-CN" altLang="en-US" dirty="0" smtClean="0"/>
              <a:t>：</a:t>
            </a:r>
            <a:r>
              <a:rPr lang="en-US" altLang="zh-CN" dirty="0">
                <a:solidFill>
                  <a:srgbClr val="C7254E"/>
                </a:solidFill>
                <a:latin typeface="Arial Unicode MS" panose="020B0604020202020204" pitchFamily="34" charset="-122"/>
                <a:ea typeface="Menlo"/>
                <a:cs typeface="Courier New" panose="02070309020205020404" pitchFamily="49" charset="0"/>
              </a:rPr>
              <a:t>./sbin/start-yarn.sh</a:t>
            </a:r>
          </a:p>
          <a:p>
            <a:r>
              <a:rPr lang="en-US" altLang="zh-CN" dirty="0" smtClean="0"/>
              <a:t>STEP3.</a:t>
            </a:r>
            <a:r>
              <a:rPr lang="zh-CN" altLang="en-US" dirty="0" smtClean="0"/>
              <a:t>启动历史服务器：</a:t>
            </a:r>
            <a:r>
              <a:rPr lang="en-US" altLang="zh-CN" dirty="0">
                <a:solidFill>
                  <a:srgbClr val="C7254E"/>
                </a:solidFill>
                <a:latin typeface="Arial Unicode MS" panose="020B0604020202020204" pitchFamily="34" charset="-122"/>
                <a:ea typeface="Menlo"/>
                <a:cs typeface="Courier New" panose="02070309020205020404" pitchFamily="49" charset="0"/>
              </a:rPr>
              <a:t>./sbin/mr-jobhistory-daemon.sh start </a:t>
            </a:r>
            <a:r>
              <a:rPr lang="en-US" altLang="zh-CN" dirty="0" err="1" smtClean="0">
                <a:solidFill>
                  <a:srgbClr val="C7254E"/>
                </a:solidFill>
                <a:latin typeface="Arial Unicode MS" panose="020B0604020202020204" pitchFamily="34" charset="-122"/>
                <a:ea typeface="Menlo"/>
                <a:cs typeface="Courier New" panose="02070309020205020404" pitchFamily="49" charset="0"/>
              </a:rPr>
              <a:t>historyserver</a:t>
            </a:r>
            <a:endParaRPr lang="en-US" altLang="zh-CN" dirty="0" smtClean="0">
              <a:solidFill>
                <a:srgbClr val="C7254E"/>
              </a:solidFill>
              <a:latin typeface="Arial Unicode MS" panose="020B0604020202020204" pitchFamily="34" charset="-122"/>
              <a:ea typeface="Menlo"/>
              <a:cs typeface="Courier New" panose="02070309020205020404" pitchFamily="49" charset="0"/>
            </a:endParaRPr>
          </a:p>
          <a:p>
            <a:pPr lvl="1"/>
            <a:r>
              <a:rPr lang="zh-CN" altLang="en-US" dirty="0" smtClean="0"/>
              <a:t>开启</a:t>
            </a:r>
            <a:r>
              <a:rPr lang="zh-CN" altLang="en-US" dirty="0"/>
              <a:t>历史服务器，才能在</a:t>
            </a:r>
            <a:r>
              <a:rPr lang="en-US" altLang="zh-CN" dirty="0"/>
              <a:t>Web</a:t>
            </a:r>
            <a:r>
              <a:rPr lang="zh-CN" altLang="en-US" dirty="0"/>
              <a:t>中查看任务运行情况</a:t>
            </a:r>
          </a:p>
        </p:txBody>
      </p:sp>
    </p:spTree>
    <p:extLst>
      <p:ext uri="{BB962C8B-B14F-4D97-AF65-F5344CB8AC3E}">
        <p14:creationId xmlns:p14="http://schemas.microsoft.com/office/powerpoint/2010/main" val="150933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1472429" y="3975524"/>
            <a:ext cx="462512" cy="1910809"/>
          </a:xfrm>
          <a:prstGeom prst="line">
            <a:avLst/>
          </a:prstGeom>
          <a:ln w="1016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开启</a:t>
            </a:r>
            <a:r>
              <a:rPr lang="en-US" altLang="zh-CN" dirty="0" smtClean="0"/>
              <a:t>YARN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46" y="692714"/>
            <a:ext cx="9543825" cy="13746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435" y="1585817"/>
            <a:ext cx="9777572" cy="96304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568" y="2581155"/>
            <a:ext cx="4533900" cy="1362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0" name="圆角矩形 9"/>
          <p:cNvSpPr/>
          <p:nvPr/>
        </p:nvSpPr>
        <p:spPr>
          <a:xfrm>
            <a:off x="83456" y="695746"/>
            <a:ext cx="8279494" cy="3267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5400000">
            <a:off x="1875940" y="1300166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18240" y="705943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12434" y="1643588"/>
            <a:ext cx="9777573" cy="43697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373005" y="1760716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开启历史服务器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 rot="5400000">
            <a:off x="1677898" y="2263274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503077" y="2538332"/>
            <a:ext cx="4534391" cy="30373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376033" y="2812415"/>
            <a:ext cx="1726593" cy="37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查看进程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503077" y="2558970"/>
            <a:ext cx="431864" cy="662534"/>
          </a:xfrm>
          <a:prstGeom prst="line">
            <a:avLst/>
          </a:prstGeom>
          <a:ln w="1016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02626" y="2544417"/>
            <a:ext cx="4687381" cy="625568"/>
          </a:xfrm>
          <a:prstGeom prst="line">
            <a:avLst/>
          </a:prstGeom>
          <a:ln w="1016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4942" y="3231613"/>
            <a:ext cx="8836690" cy="265472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1038" y="3714499"/>
            <a:ext cx="4581525" cy="8191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27" name="圆角矩形 26"/>
          <p:cNvSpPr/>
          <p:nvPr/>
        </p:nvSpPr>
        <p:spPr>
          <a:xfrm>
            <a:off x="1761473" y="4270132"/>
            <a:ext cx="4428634" cy="32651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761473" y="4558973"/>
            <a:ext cx="4428634" cy="32651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34445" y="5016535"/>
            <a:ext cx="1726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 rot="19800000">
            <a:off x="8389113" y="4456809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61232" y="4913355"/>
            <a:ext cx="3133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没有配置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的进程列表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940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查看状态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57" y="794314"/>
            <a:ext cx="9763125" cy="5019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945016" y="2465858"/>
            <a:ext cx="3002870" cy="3208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3690842" y="2465858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38183" y="2492609"/>
            <a:ext cx="52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:8088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可以查看状态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7885" y="3566667"/>
            <a:ext cx="7765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如果有历史任务，在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Tracking UI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位置查看历史可以看出，不启用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时，是 “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mapred.LocalJobRunner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在跑任务，启用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之后，是 “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mapred.YARNRunner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在跑任务。</a:t>
            </a:r>
          </a:p>
          <a:p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8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YARN </a:t>
            </a:r>
            <a:r>
              <a:rPr lang="zh-CN" altLang="en-US" dirty="0"/>
              <a:t>主要是为集群提供更好的资源管理与任务调度，然而这在单机上体现不出价值，反而会使程序跑得稍慢些。因此在单机上是否开启 </a:t>
            </a:r>
            <a:r>
              <a:rPr lang="en-US" altLang="zh-CN" dirty="0"/>
              <a:t>YARN </a:t>
            </a:r>
            <a:r>
              <a:rPr lang="zh-CN" altLang="en-US" dirty="0"/>
              <a:t>就看实际情况了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关闭 </a:t>
            </a:r>
            <a:r>
              <a:rPr lang="en-US" altLang="zh-CN" dirty="0"/>
              <a:t>YARN </a:t>
            </a:r>
            <a:r>
              <a:rPr lang="zh-CN" altLang="en-US" dirty="0"/>
              <a:t>的脚本</a:t>
            </a:r>
            <a:r>
              <a:rPr lang="zh-CN" altLang="en-US" dirty="0" smtClean="0"/>
              <a:t>如下：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65" y="2704987"/>
            <a:ext cx="6943725" cy="1362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722764" y="2623232"/>
            <a:ext cx="5794149" cy="29414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56221" y="2663535"/>
            <a:ext cx="1380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22763" y="3541486"/>
            <a:ext cx="6943727" cy="36285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240745" y="3449760"/>
            <a:ext cx="138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关闭历史服务器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10800000">
            <a:off x="6607626" y="2629837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7652625" y="3473284"/>
            <a:ext cx="514087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3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如果不想启动 </a:t>
            </a:r>
            <a:r>
              <a:rPr lang="en-US" altLang="zh-CN" dirty="0"/>
              <a:t>YARN</a:t>
            </a:r>
            <a:r>
              <a:rPr lang="zh-CN" altLang="en-US" dirty="0"/>
              <a:t>，务必把配置文件 </a:t>
            </a:r>
            <a:r>
              <a:rPr lang="en-US" altLang="zh-CN" b="1" dirty="0"/>
              <a:t>mapred-site.xml</a:t>
            </a:r>
            <a:r>
              <a:rPr lang="en-US" altLang="zh-CN" dirty="0"/>
              <a:t> </a:t>
            </a:r>
            <a:r>
              <a:rPr lang="zh-CN" altLang="en-US" dirty="0"/>
              <a:t>重命名，改成 </a:t>
            </a:r>
            <a:r>
              <a:rPr lang="en-US" altLang="zh-CN" dirty="0" err="1"/>
              <a:t>mapred-site.xml.template</a:t>
            </a:r>
            <a:r>
              <a:rPr lang="zh-CN" altLang="en-US" dirty="0"/>
              <a:t>，需要用时改回来就行。否则在该配置文件存在，而未开启 </a:t>
            </a:r>
            <a:r>
              <a:rPr lang="en-US" altLang="zh-CN" dirty="0"/>
              <a:t>YARN </a:t>
            </a:r>
            <a:r>
              <a:rPr lang="zh-CN" altLang="en-US" dirty="0"/>
              <a:t>的情况下，运行程序会提示 “</a:t>
            </a:r>
            <a:r>
              <a:rPr lang="en-US" altLang="zh-CN" dirty="0"/>
              <a:t>Retrying connect to server: 0.0.0.0/0.0.0.0:8032” </a:t>
            </a:r>
            <a:r>
              <a:rPr lang="zh-CN" altLang="en-US" dirty="0"/>
              <a:t>的错误，这也是为何该配置文件初始文件名为 </a:t>
            </a:r>
            <a:r>
              <a:rPr lang="en-US" altLang="zh-CN" dirty="0" err="1"/>
              <a:t>mapred-site.xml.template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272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72" y="2296659"/>
            <a:ext cx="9159228" cy="1128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96112" y="2267631"/>
            <a:ext cx="615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YARN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Apache Hadoop YARN </a:t>
            </a:r>
            <a:r>
              <a:rPr lang="zh-CN" altLang="en-US" dirty="0"/>
              <a:t>（</a:t>
            </a:r>
            <a:r>
              <a:rPr lang="en-US" altLang="zh-CN" dirty="0"/>
              <a:t>Yet Another Resource Negotiator</a:t>
            </a:r>
            <a:r>
              <a:rPr lang="zh-CN" altLang="en-US" dirty="0"/>
              <a:t>，另一种资源协调者）是一种新的 </a:t>
            </a:r>
            <a:r>
              <a:rPr lang="en-US" altLang="zh-CN" dirty="0"/>
              <a:t>Hadoop </a:t>
            </a:r>
            <a:r>
              <a:rPr lang="zh-CN" altLang="en-US" dirty="0"/>
              <a:t>资源管理器，它是一个通用资源管理系统，可为上层应用提供统一的资源管理和调度，它的引入为集群在利用率、资源统一管理和数据共享等方面带来了巨大好处。</a:t>
            </a:r>
          </a:p>
        </p:txBody>
      </p:sp>
    </p:spTree>
    <p:extLst>
      <p:ext uri="{BB962C8B-B14F-4D97-AF65-F5344CB8AC3E}">
        <p14:creationId xmlns:p14="http://schemas.microsoft.com/office/powerpoint/2010/main" val="20109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YARN</a:t>
            </a:r>
            <a:r>
              <a:rPr lang="zh-CN" altLang="en-US" dirty="0" smtClean="0"/>
              <a:t>基本功能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YARN</a:t>
            </a:r>
            <a:r>
              <a:rPr lang="zh-CN" altLang="en-US" dirty="0"/>
              <a:t>的基本思想是将</a:t>
            </a:r>
            <a:r>
              <a:rPr lang="en-US" altLang="zh-CN" dirty="0" err="1"/>
              <a:t>JobTracker</a:t>
            </a:r>
            <a:r>
              <a:rPr lang="zh-CN" altLang="en-US" dirty="0"/>
              <a:t>的两个主要功能（资源管理和作业调度</a:t>
            </a:r>
            <a:r>
              <a:rPr lang="en-US" altLang="zh-CN" dirty="0"/>
              <a:t>/</a:t>
            </a:r>
            <a:r>
              <a:rPr lang="zh-CN" altLang="en-US" dirty="0"/>
              <a:t>监控）分离，主要方法是创建一个全局的</a:t>
            </a:r>
            <a:r>
              <a:rPr lang="en-US" altLang="zh-CN" dirty="0" err="1"/>
              <a:t>ResourceManager</a:t>
            </a:r>
            <a:r>
              <a:rPr lang="zh-CN" altLang="en-US" dirty="0"/>
              <a:t>（</a:t>
            </a:r>
            <a:r>
              <a:rPr lang="en-US" altLang="zh-CN" dirty="0"/>
              <a:t>RM</a:t>
            </a:r>
            <a:r>
              <a:rPr lang="zh-CN" altLang="en-US" dirty="0"/>
              <a:t>）和若干个针对应用程序的</a:t>
            </a:r>
            <a:r>
              <a:rPr lang="en-US" altLang="zh-CN" dirty="0" err="1"/>
              <a:t>ApplicationMaster</a:t>
            </a:r>
            <a:r>
              <a:rPr lang="zh-CN" altLang="en-US" dirty="0"/>
              <a:t>（</a:t>
            </a:r>
            <a:r>
              <a:rPr lang="en-US" altLang="zh-CN" dirty="0"/>
              <a:t>AM</a:t>
            </a:r>
            <a:r>
              <a:rPr lang="zh-CN" altLang="en-US" dirty="0"/>
              <a:t>）。这里的应用程序是指传统的</a:t>
            </a:r>
            <a:r>
              <a:rPr lang="en-US" altLang="zh-CN" dirty="0" err="1"/>
              <a:t>MapReduce</a:t>
            </a:r>
            <a:r>
              <a:rPr lang="zh-CN" altLang="en-US" dirty="0"/>
              <a:t>作业或作业的</a:t>
            </a:r>
            <a:r>
              <a:rPr lang="en-US" altLang="zh-CN" dirty="0"/>
              <a:t>DAG</a:t>
            </a:r>
            <a:r>
              <a:rPr lang="zh-CN" altLang="en-US" dirty="0"/>
              <a:t>（有向无环图）。</a:t>
            </a:r>
          </a:p>
        </p:txBody>
      </p:sp>
    </p:spTree>
    <p:extLst>
      <p:ext uri="{BB962C8B-B14F-4D97-AF65-F5344CB8AC3E}">
        <p14:creationId xmlns:p14="http://schemas.microsoft.com/office/powerpoint/2010/main" val="229219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早期</a:t>
            </a:r>
            <a:r>
              <a:rPr lang="en-US" altLang="zh-CN" dirty="0" smtClean="0"/>
              <a:t>Hadoop 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的缺陷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84" y="3896860"/>
            <a:ext cx="4064000" cy="124460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36" y="2461247"/>
            <a:ext cx="4762500" cy="1771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6" t="23803" r="1016" b="24381"/>
          <a:stretch/>
        </p:blipFill>
        <p:spPr>
          <a:xfrm>
            <a:off x="2638877" y="1720935"/>
            <a:ext cx="2857500" cy="148062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301814" y="3295461"/>
            <a:ext cx="323558" cy="323558"/>
          </a:xfrm>
          <a:prstGeom prst="ellipse">
            <a:avLst/>
          </a:prstGeom>
          <a:solidFill>
            <a:schemeClr val="bg1"/>
          </a:solidFill>
          <a:ln w="152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12" idx="7"/>
            <a:endCxn id="13" idx="3"/>
          </p:cNvCxnSpPr>
          <p:nvPr/>
        </p:nvCxnSpPr>
        <p:spPr>
          <a:xfrm flipV="1">
            <a:off x="4089950" y="2817571"/>
            <a:ext cx="1108700" cy="1265078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137514" y="2461247"/>
            <a:ext cx="417460" cy="417460"/>
          </a:xfrm>
          <a:prstGeom prst="ellipse">
            <a:avLst/>
          </a:prstGeom>
          <a:solidFill>
            <a:schemeClr val="bg1"/>
          </a:solidFill>
          <a:ln w="1524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6" y="3058473"/>
            <a:ext cx="852716" cy="746127"/>
          </a:xfrm>
          <a:prstGeom prst="rect">
            <a:avLst/>
          </a:prstGeom>
        </p:spPr>
      </p:pic>
      <p:cxnSp>
        <p:nvCxnSpPr>
          <p:cNvPr id="20" name="直接连接符 19"/>
          <p:cNvCxnSpPr>
            <a:stCxn id="12" idx="6"/>
            <a:endCxn id="14" idx="3"/>
          </p:cNvCxnSpPr>
          <p:nvPr/>
        </p:nvCxnSpPr>
        <p:spPr>
          <a:xfrm flipV="1">
            <a:off x="4151086" y="3835724"/>
            <a:ext cx="2150286" cy="394519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733626" y="4021513"/>
            <a:ext cx="417460" cy="417460"/>
          </a:xfrm>
          <a:prstGeom prst="ellipse">
            <a:avLst/>
          </a:prstGeom>
          <a:solidFill>
            <a:schemeClr val="bg1"/>
          </a:solidFill>
          <a:ln w="152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40236" y="3479400"/>
            <a:ext cx="417460" cy="417460"/>
          </a:xfrm>
          <a:prstGeom prst="ellipse">
            <a:avLst/>
          </a:prstGeom>
          <a:solidFill>
            <a:schemeClr val="bg1"/>
          </a:solidFill>
          <a:ln w="152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454" y="3485443"/>
            <a:ext cx="852716" cy="746127"/>
          </a:xfrm>
          <a:prstGeom prst="rect">
            <a:avLst/>
          </a:prstGeom>
        </p:spPr>
      </p:pic>
      <p:sp>
        <p:nvSpPr>
          <p:cNvPr id="11" name="泪滴形 10"/>
          <p:cNvSpPr/>
          <p:nvPr/>
        </p:nvSpPr>
        <p:spPr>
          <a:xfrm rot="8100000">
            <a:off x="4856567" y="1576430"/>
            <a:ext cx="1319187" cy="1319187"/>
          </a:xfrm>
          <a:prstGeom prst="teardrop">
            <a:avLst>
              <a:gd name="adj" fmla="val 128040"/>
            </a:avLst>
          </a:prstGeom>
          <a:solidFill>
            <a:srgbClr val="C0000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4579" y="1887442"/>
            <a:ext cx="1041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此路不通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55132" y="4275294"/>
            <a:ext cx="357020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多计算框架各自为战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r>
              <a:rPr lang="en-US" altLang="zh-CN" sz="44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数据共享困难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5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早期</a:t>
            </a:r>
            <a:r>
              <a:rPr lang="en-US" altLang="zh-CN" dirty="0"/>
              <a:t>Hadoop </a:t>
            </a:r>
            <a:r>
              <a:rPr lang="en-US" altLang="zh-CN" dirty="0" err="1"/>
              <a:t>MapReduce</a:t>
            </a:r>
            <a:r>
              <a:rPr lang="zh-CN" altLang="en-US" dirty="0"/>
              <a:t>的缺陷</a:t>
            </a:r>
          </a:p>
        </p:txBody>
      </p:sp>
      <p:sp>
        <p:nvSpPr>
          <p:cNvPr id="4" name="矩形 3"/>
          <p:cNvSpPr/>
          <p:nvPr/>
        </p:nvSpPr>
        <p:spPr>
          <a:xfrm>
            <a:off x="2729415" y="2118022"/>
            <a:ext cx="6787436" cy="2641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-635"/>
            <a:r>
              <a:rPr lang="zh-CN" altLang="en-US" sz="4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节点</a:t>
            </a:r>
            <a:r>
              <a:rPr lang="en-US" altLang="zh-CN" sz="4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扩展性</a:t>
            </a:r>
            <a:r>
              <a:rPr lang="en-US" altLang="zh-CN" sz="4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受限</a:t>
            </a:r>
            <a:endParaRPr lang="en-US" altLang="zh-CN" sz="4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defTabSz="-635"/>
            <a:r>
              <a:rPr lang="en-US" altLang="zh-CN" sz="4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单点故障</a:t>
            </a: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可靠性</a:t>
            </a: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受</a:t>
            </a:r>
            <a:r>
              <a:rPr lang="zh-CN" altLang="en-US" sz="4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限</a:t>
            </a:r>
            <a:endParaRPr lang="en-US" altLang="zh-CN" sz="4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defTabSz="-635"/>
            <a:r>
              <a:rPr lang="en-US" altLang="zh-CN" sz="4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难以支持MR</a:t>
            </a:r>
            <a:r>
              <a:rPr lang="en-US" altLang="zh-CN" sz="4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之外的计算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defTabSz="-635">
              <a:lnSpc>
                <a:spcPts val="2600"/>
              </a:lnSpc>
            </a:pP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74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YARN</a:t>
            </a:r>
            <a:r>
              <a:rPr lang="zh-CN" altLang="en-US" dirty="0" smtClean="0"/>
              <a:t>结构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161144" y="675658"/>
            <a:ext cx="1608340" cy="564747"/>
          </a:xfrm>
          <a:prstGeom prst="roundRect">
            <a:avLst/>
          </a:prstGeom>
          <a:solidFill>
            <a:srgbClr val="00B0F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Clinet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70401" y="675658"/>
            <a:ext cx="1608340" cy="564747"/>
          </a:xfrm>
          <a:prstGeom prst="roundRect">
            <a:avLst/>
          </a:prstGeom>
          <a:solidFill>
            <a:srgbClr val="00B0F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Client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肘形连接符 7"/>
          <p:cNvCxnSpPr>
            <a:stCxn id="5" idx="2"/>
            <a:endCxn id="6" idx="2"/>
          </p:cNvCxnSpPr>
          <p:nvPr/>
        </p:nvCxnSpPr>
        <p:spPr>
          <a:xfrm rot="16200000" flipH="1">
            <a:off x="3619942" y="-414224"/>
            <a:ext cx="12700" cy="3309257"/>
          </a:xfrm>
          <a:prstGeom prst="bentConnector3">
            <a:avLst>
              <a:gd name="adj1" fmla="val 1800000"/>
            </a:avLst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 rot="10800000">
            <a:off x="2248089" y="1865414"/>
            <a:ext cx="3180254" cy="613068"/>
          </a:xfrm>
          <a:custGeom>
            <a:avLst/>
            <a:gdLst>
              <a:gd name="connsiteX0" fmla="*/ 0 w 3735613"/>
              <a:gd name="connsiteY0" fmla="*/ 0 h 827314"/>
              <a:gd name="connsiteX1" fmla="*/ 3735613 w 3735613"/>
              <a:gd name="connsiteY1" fmla="*/ 0 h 827314"/>
              <a:gd name="connsiteX2" fmla="*/ 3735613 w 3735613"/>
              <a:gd name="connsiteY2" fmla="*/ 546699 h 827314"/>
              <a:gd name="connsiteX3" fmla="*/ 3454998 w 3735613"/>
              <a:gd name="connsiteY3" fmla="*/ 827314 h 827314"/>
              <a:gd name="connsiteX4" fmla="*/ 280615 w 3735613"/>
              <a:gd name="connsiteY4" fmla="*/ 827314 h 827314"/>
              <a:gd name="connsiteX5" fmla="*/ 0 w 3735613"/>
              <a:gd name="connsiteY5" fmla="*/ 546699 h 82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5613" h="827314">
                <a:moveTo>
                  <a:pt x="0" y="0"/>
                </a:moveTo>
                <a:lnTo>
                  <a:pt x="3735613" y="0"/>
                </a:lnTo>
                <a:lnTo>
                  <a:pt x="3735613" y="546699"/>
                </a:lnTo>
                <a:cubicBezTo>
                  <a:pt x="3735613" y="701678"/>
                  <a:pt x="3609977" y="827314"/>
                  <a:pt x="3454998" y="827314"/>
                </a:cubicBezTo>
                <a:lnTo>
                  <a:pt x="280615" y="827314"/>
                </a:lnTo>
                <a:cubicBezTo>
                  <a:pt x="125636" y="827314"/>
                  <a:pt x="0" y="701678"/>
                  <a:pt x="0" y="546699"/>
                </a:cubicBezTo>
                <a:close/>
              </a:path>
            </a:pathLst>
          </a:custGeom>
          <a:solidFill>
            <a:srgbClr val="00B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248091" y="2475293"/>
            <a:ext cx="3180251" cy="613068"/>
          </a:xfrm>
          <a:custGeom>
            <a:avLst/>
            <a:gdLst>
              <a:gd name="connsiteX0" fmla="*/ 0 w 3735613"/>
              <a:gd name="connsiteY0" fmla="*/ 0 h 827314"/>
              <a:gd name="connsiteX1" fmla="*/ 3735613 w 3735613"/>
              <a:gd name="connsiteY1" fmla="*/ 0 h 827314"/>
              <a:gd name="connsiteX2" fmla="*/ 3735613 w 3735613"/>
              <a:gd name="connsiteY2" fmla="*/ 546699 h 827314"/>
              <a:gd name="connsiteX3" fmla="*/ 3454998 w 3735613"/>
              <a:gd name="connsiteY3" fmla="*/ 827314 h 827314"/>
              <a:gd name="connsiteX4" fmla="*/ 280615 w 3735613"/>
              <a:gd name="connsiteY4" fmla="*/ 827314 h 827314"/>
              <a:gd name="connsiteX5" fmla="*/ 0 w 3735613"/>
              <a:gd name="connsiteY5" fmla="*/ 546699 h 82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5613" h="827314">
                <a:moveTo>
                  <a:pt x="0" y="0"/>
                </a:moveTo>
                <a:lnTo>
                  <a:pt x="3735613" y="0"/>
                </a:lnTo>
                <a:lnTo>
                  <a:pt x="3735613" y="546699"/>
                </a:lnTo>
                <a:cubicBezTo>
                  <a:pt x="3735613" y="701678"/>
                  <a:pt x="3609977" y="827314"/>
                  <a:pt x="3454998" y="827314"/>
                </a:cubicBezTo>
                <a:lnTo>
                  <a:pt x="280615" y="827314"/>
                </a:lnTo>
                <a:cubicBezTo>
                  <a:pt x="125636" y="827314"/>
                  <a:pt x="0" y="701678"/>
                  <a:pt x="0" y="546699"/>
                </a:cubicBezTo>
                <a:close/>
              </a:path>
            </a:pathLst>
          </a:custGeom>
          <a:solidFill>
            <a:srgbClr val="FFC00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36508" y="1952073"/>
            <a:ext cx="3320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err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ResourceManager</a:t>
            </a:r>
            <a:endParaRPr lang="zh-CN" altLang="en-US" sz="2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96167" y="2515608"/>
            <a:ext cx="3117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endParaRPr lang="zh-CN" altLang="en-US" sz="2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3632199" y="1491084"/>
            <a:ext cx="3289" cy="306487"/>
          </a:xfrm>
          <a:prstGeom prst="straightConnector1">
            <a:avLst/>
          </a:prstGeom>
          <a:ln w="31750"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06837" y="3617178"/>
            <a:ext cx="3384641" cy="1784173"/>
            <a:chOff x="1683820" y="3759099"/>
            <a:chExt cx="3384641" cy="1784173"/>
          </a:xfrm>
        </p:grpSpPr>
        <p:sp>
          <p:nvSpPr>
            <p:cNvPr id="31" name="任意多边形 30"/>
            <p:cNvSpPr/>
            <p:nvPr/>
          </p:nvSpPr>
          <p:spPr>
            <a:xfrm>
              <a:off x="1766375" y="4930204"/>
              <a:ext cx="3180251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66742" y="4372167"/>
              <a:ext cx="3180255" cy="625010"/>
            </a:xfrm>
            <a:prstGeom prst="rect">
              <a:avLst/>
            </a:prstGeom>
            <a:solidFill>
              <a:schemeClr val="accent2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10800000">
              <a:off x="1766743" y="3759099"/>
              <a:ext cx="3180254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rgbClr val="00B050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599" y="3826072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NodeManager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83820" y="4435185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ApplicationMaster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96439" y="4987433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DataNode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616" y="3611581"/>
            <a:ext cx="3384641" cy="1784173"/>
            <a:chOff x="1683820" y="3759099"/>
            <a:chExt cx="3384641" cy="1784173"/>
          </a:xfrm>
        </p:grpSpPr>
        <p:sp>
          <p:nvSpPr>
            <p:cNvPr id="41" name="任意多边形 40"/>
            <p:cNvSpPr/>
            <p:nvPr/>
          </p:nvSpPr>
          <p:spPr>
            <a:xfrm>
              <a:off x="1766375" y="4930204"/>
              <a:ext cx="3180251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66742" y="4372167"/>
              <a:ext cx="3180255" cy="625010"/>
            </a:xfrm>
            <a:prstGeom prst="rect">
              <a:avLst/>
            </a:prstGeom>
            <a:solidFill>
              <a:schemeClr val="accent2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0800000">
              <a:off x="1766743" y="3759099"/>
              <a:ext cx="3180254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rgbClr val="00B050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47599" y="3826072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NodeManager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83820" y="4435185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ApplicationMaster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96439" y="4987433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DataNode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7" name="肘形连接符 46"/>
          <p:cNvCxnSpPr/>
          <p:nvPr/>
        </p:nvCxnSpPr>
        <p:spPr>
          <a:xfrm rot="5400000" flipH="1" flipV="1">
            <a:off x="3832638" y="1589880"/>
            <a:ext cx="5597" cy="4008779"/>
          </a:xfrm>
          <a:prstGeom prst="bentConnector3">
            <a:avLst>
              <a:gd name="adj1" fmla="val 4184331"/>
            </a:avLst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flipH="1" flipV="1">
            <a:off x="3626293" y="3133480"/>
            <a:ext cx="7550" cy="226978"/>
          </a:xfrm>
          <a:prstGeom prst="straightConnector1">
            <a:avLst/>
          </a:prstGeom>
          <a:ln w="31750"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8152539" y="122751"/>
            <a:ext cx="3372022" cy="1784173"/>
            <a:chOff x="1696439" y="3759099"/>
            <a:chExt cx="3372022" cy="1784173"/>
          </a:xfrm>
        </p:grpSpPr>
        <p:sp>
          <p:nvSpPr>
            <p:cNvPr id="57" name="任意多边形 56"/>
            <p:cNvSpPr/>
            <p:nvPr/>
          </p:nvSpPr>
          <p:spPr>
            <a:xfrm>
              <a:off x="1766375" y="4930204"/>
              <a:ext cx="3180251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766742" y="4372167"/>
              <a:ext cx="3180255" cy="62501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 rot="10800000">
              <a:off x="1766743" y="3759099"/>
              <a:ext cx="3180254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rgbClr val="00B050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747599" y="3826072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NodeManager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57774" y="4421085"/>
              <a:ext cx="2397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Container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96439" y="4987433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DataNode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200793" y="2167246"/>
            <a:ext cx="3372022" cy="1784173"/>
            <a:chOff x="1696439" y="3759099"/>
            <a:chExt cx="3372022" cy="1784173"/>
          </a:xfrm>
        </p:grpSpPr>
        <p:sp>
          <p:nvSpPr>
            <p:cNvPr id="64" name="任意多边形 63"/>
            <p:cNvSpPr/>
            <p:nvPr/>
          </p:nvSpPr>
          <p:spPr>
            <a:xfrm>
              <a:off x="1766375" y="4930204"/>
              <a:ext cx="3180251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66742" y="4372167"/>
              <a:ext cx="3180255" cy="62501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0800000">
              <a:off x="1766743" y="3759099"/>
              <a:ext cx="3180254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rgbClr val="00B050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47599" y="3826072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NodeManager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090220" y="4435185"/>
              <a:ext cx="24507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Container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696439" y="4987433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DataNode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51799" y="4197133"/>
            <a:ext cx="3608206" cy="1784173"/>
            <a:chOff x="1516050" y="3759099"/>
            <a:chExt cx="3608206" cy="1784173"/>
          </a:xfrm>
        </p:grpSpPr>
        <p:sp>
          <p:nvSpPr>
            <p:cNvPr id="71" name="任意多边形 70"/>
            <p:cNvSpPr/>
            <p:nvPr/>
          </p:nvSpPr>
          <p:spPr>
            <a:xfrm>
              <a:off x="1766375" y="4930204"/>
              <a:ext cx="3180251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766743" y="4372167"/>
              <a:ext cx="1596252" cy="625010"/>
            </a:xfrm>
            <a:prstGeom prst="rect">
              <a:avLst/>
            </a:prstGeom>
            <a:solidFill>
              <a:schemeClr val="accent2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0800000">
              <a:off x="1766743" y="3759099"/>
              <a:ext cx="3180254" cy="613068"/>
            </a:xfrm>
            <a:custGeom>
              <a:avLst/>
              <a:gdLst>
                <a:gd name="connsiteX0" fmla="*/ 0 w 3735613"/>
                <a:gd name="connsiteY0" fmla="*/ 0 h 827314"/>
                <a:gd name="connsiteX1" fmla="*/ 3735613 w 3735613"/>
                <a:gd name="connsiteY1" fmla="*/ 0 h 827314"/>
                <a:gd name="connsiteX2" fmla="*/ 3735613 w 3735613"/>
                <a:gd name="connsiteY2" fmla="*/ 546699 h 827314"/>
                <a:gd name="connsiteX3" fmla="*/ 3454998 w 3735613"/>
                <a:gd name="connsiteY3" fmla="*/ 827314 h 827314"/>
                <a:gd name="connsiteX4" fmla="*/ 280615 w 3735613"/>
                <a:gd name="connsiteY4" fmla="*/ 827314 h 827314"/>
                <a:gd name="connsiteX5" fmla="*/ 0 w 3735613"/>
                <a:gd name="connsiteY5" fmla="*/ 546699 h 82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613" h="827314">
                  <a:moveTo>
                    <a:pt x="0" y="0"/>
                  </a:moveTo>
                  <a:lnTo>
                    <a:pt x="3735613" y="0"/>
                  </a:lnTo>
                  <a:lnTo>
                    <a:pt x="3735613" y="546699"/>
                  </a:lnTo>
                  <a:cubicBezTo>
                    <a:pt x="3735613" y="701678"/>
                    <a:pt x="3609977" y="827314"/>
                    <a:pt x="3454998" y="827314"/>
                  </a:cubicBezTo>
                  <a:lnTo>
                    <a:pt x="280615" y="827314"/>
                  </a:lnTo>
                  <a:cubicBezTo>
                    <a:pt x="125636" y="827314"/>
                    <a:pt x="0" y="701678"/>
                    <a:pt x="0" y="546699"/>
                  </a:cubicBezTo>
                  <a:close/>
                </a:path>
              </a:pathLst>
            </a:custGeom>
            <a:solidFill>
              <a:srgbClr val="00B050"/>
            </a:solidFill>
            <a:ln w="101600">
              <a:solidFill>
                <a:srgbClr val="339933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747599" y="3826072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NodeManager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16050" y="4479082"/>
              <a:ext cx="19694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Container</a:t>
              </a:r>
              <a:endPara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696439" y="4987433"/>
              <a:ext cx="3320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DataNode</a:t>
              </a:r>
              <a:endParaRPr lang="zh-CN" altLang="en-US" sz="2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154796" y="4463625"/>
              <a:ext cx="19694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Container</a:t>
              </a:r>
              <a:endPara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9877149" y="4804666"/>
            <a:ext cx="1596252" cy="6250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701343" y="4923602"/>
            <a:ext cx="1969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Container</a:t>
            </a:r>
            <a:endParaRPr lang="zh-CN" altLang="en-US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肘形连接符 81"/>
          <p:cNvCxnSpPr>
            <a:stCxn id="45" idx="3"/>
            <a:endCxn id="58" idx="1"/>
          </p:cNvCxnSpPr>
          <p:nvPr/>
        </p:nvCxnSpPr>
        <p:spPr>
          <a:xfrm flipV="1">
            <a:off x="7436478" y="1048324"/>
            <a:ext cx="786364" cy="3500953"/>
          </a:xfrm>
          <a:prstGeom prst="bentConnector3">
            <a:avLst/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>
            <a:stCxn id="42" idx="3"/>
            <a:endCxn id="65" idx="1"/>
          </p:cNvCxnSpPr>
          <p:nvPr/>
        </p:nvCxnSpPr>
        <p:spPr>
          <a:xfrm flipV="1">
            <a:off x="7378793" y="3092819"/>
            <a:ext cx="892303" cy="1444335"/>
          </a:xfrm>
          <a:prstGeom prst="bentConnector3">
            <a:avLst/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stCxn id="42" idx="3"/>
          </p:cNvCxnSpPr>
          <p:nvPr/>
        </p:nvCxnSpPr>
        <p:spPr>
          <a:xfrm>
            <a:off x="7378793" y="4537154"/>
            <a:ext cx="923331" cy="586503"/>
          </a:xfrm>
          <a:prstGeom prst="bentConnector3">
            <a:avLst/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肘形连接符 87"/>
          <p:cNvCxnSpPr>
            <a:endCxn id="76" idx="1"/>
          </p:cNvCxnSpPr>
          <p:nvPr/>
        </p:nvCxnSpPr>
        <p:spPr>
          <a:xfrm>
            <a:off x="1779517" y="5395754"/>
            <a:ext cx="6452671" cy="291323"/>
          </a:xfrm>
          <a:prstGeom prst="bentConnector3">
            <a:avLst>
              <a:gd name="adj1" fmla="val -160"/>
            </a:avLst>
          </a:prstGeom>
          <a:ln w="3175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2876224" y="1798624"/>
            <a:ext cx="7640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集群资源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协调架构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486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YARN</a:t>
            </a:r>
            <a:r>
              <a:rPr lang="zh-CN" altLang="en-US" dirty="0" smtClean="0"/>
              <a:t>分层结构的本质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YARN </a:t>
            </a:r>
            <a:r>
              <a:rPr lang="zh-CN" altLang="en-US" dirty="0"/>
              <a:t>分层结构的本质是 </a:t>
            </a:r>
            <a:r>
              <a:rPr lang="en-US" altLang="zh-CN" dirty="0" err="1"/>
              <a:t>ResourceManager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控制</a:t>
            </a:r>
            <a:r>
              <a:rPr lang="zh-CN" altLang="en-US" dirty="0"/>
              <a:t>整个集群并管理应用程序向基础计算资源的分配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</a:t>
            </a:r>
            <a:r>
              <a:rPr lang="zh-CN" altLang="en-US" dirty="0"/>
              <a:t>各个资源</a:t>
            </a:r>
            <a:r>
              <a:rPr lang="zh-CN" altLang="en-US" dirty="0" smtClean="0"/>
              <a:t>部分精心</a:t>
            </a:r>
            <a:r>
              <a:rPr lang="zh-CN" altLang="en-US" dirty="0"/>
              <a:t>安排给基础 </a:t>
            </a:r>
            <a:r>
              <a:rPr lang="en-US" altLang="zh-CN" dirty="0" err="1"/>
              <a:t>NodeManager</a:t>
            </a:r>
            <a:r>
              <a:rPr lang="zh-CN" altLang="en-US" dirty="0"/>
              <a:t>（</a:t>
            </a:r>
            <a:r>
              <a:rPr lang="en-US" altLang="zh-CN" dirty="0"/>
              <a:t>YARN </a:t>
            </a:r>
            <a:r>
              <a:rPr lang="zh-CN" altLang="en-US" dirty="0"/>
              <a:t>的每节点代理）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 lvl="1"/>
            <a:r>
              <a:rPr lang="zh-CN" altLang="en-US" dirty="0" smtClean="0"/>
              <a:t>与 </a:t>
            </a:r>
            <a:r>
              <a:rPr lang="en-US" altLang="zh-CN" dirty="0" err="1"/>
              <a:t>ApplicationMaster</a:t>
            </a:r>
            <a:r>
              <a:rPr lang="en-US" altLang="zh-CN" dirty="0"/>
              <a:t> </a:t>
            </a:r>
            <a:r>
              <a:rPr lang="zh-CN" altLang="en-US" dirty="0"/>
              <a:t>一起分配资源，与 </a:t>
            </a:r>
            <a:r>
              <a:rPr lang="en-US" altLang="zh-CN" dirty="0" err="1"/>
              <a:t>NodeManager</a:t>
            </a:r>
            <a:r>
              <a:rPr lang="en-US" altLang="zh-CN" dirty="0"/>
              <a:t> </a:t>
            </a:r>
            <a:r>
              <a:rPr lang="zh-CN" altLang="en-US" dirty="0"/>
              <a:t>一起启动和监视它们的基础</a:t>
            </a:r>
            <a:r>
              <a:rPr lang="zh-CN" altLang="en-US" dirty="0" smtClean="0"/>
              <a:t>应用程序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在此</a:t>
            </a:r>
            <a:r>
              <a:rPr lang="zh-CN" altLang="en-US" dirty="0"/>
              <a:t>上下文中，</a:t>
            </a:r>
            <a:r>
              <a:rPr lang="en-US" altLang="zh-CN" dirty="0" err="1"/>
              <a:t>ApplicationMaster</a:t>
            </a:r>
            <a:r>
              <a:rPr lang="en-US" altLang="zh-CN" dirty="0"/>
              <a:t> </a:t>
            </a:r>
            <a:r>
              <a:rPr lang="zh-CN" altLang="en-US" dirty="0"/>
              <a:t>承担了以前的 </a:t>
            </a:r>
            <a:r>
              <a:rPr lang="en-US" altLang="zh-CN" dirty="0" err="1"/>
              <a:t>TaskTracker</a:t>
            </a:r>
            <a:r>
              <a:rPr lang="en-US" altLang="zh-CN" dirty="0"/>
              <a:t> </a:t>
            </a:r>
            <a:r>
              <a:rPr lang="zh-CN" altLang="en-US" dirty="0"/>
              <a:t>的一些角色，</a:t>
            </a:r>
            <a:r>
              <a:rPr lang="en-US" altLang="zh-CN" dirty="0" err="1"/>
              <a:t>ResourceManager</a:t>
            </a:r>
            <a:r>
              <a:rPr lang="en-US" altLang="zh-CN" dirty="0"/>
              <a:t> </a:t>
            </a:r>
            <a:r>
              <a:rPr lang="zh-CN" altLang="en-US" dirty="0"/>
              <a:t>承担了 </a:t>
            </a:r>
            <a:r>
              <a:rPr lang="en-US" altLang="zh-CN" dirty="0" err="1"/>
              <a:t>JobTracker</a:t>
            </a:r>
            <a:r>
              <a:rPr lang="en-US" altLang="zh-CN" dirty="0"/>
              <a:t> </a:t>
            </a:r>
            <a:r>
              <a:rPr lang="zh-CN" altLang="en-US" dirty="0"/>
              <a:t>的角色。</a:t>
            </a:r>
          </a:p>
        </p:txBody>
      </p:sp>
    </p:spTree>
    <p:extLst>
      <p:ext uri="{BB962C8B-B14F-4D97-AF65-F5344CB8AC3E}">
        <p14:creationId xmlns:p14="http://schemas.microsoft.com/office/powerpoint/2010/main" val="186483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>
            <a:stCxn id="23" idx="6"/>
            <a:endCxn id="9" idx="2"/>
          </p:cNvCxnSpPr>
          <p:nvPr/>
        </p:nvCxnSpPr>
        <p:spPr>
          <a:xfrm>
            <a:off x="3383637" y="2662334"/>
            <a:ext cx="1718302" cy="253509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ResourceManager</a:t>
            </a:r>
            <a:r>
              <a:rPr lang="zh-CN" altLang="en-US" dirty="0" smtClean="0"/>
              <a:t>基本功能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整个集群只有一个，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负责集群资源的统一管理和</a:t>
            </a:r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调度</a:t>
            </a:r>
            <a:endParaRPr lang="en-US" altLang="zh-CN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处理客户端请求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启动</a:t>
            </a:r>
            <a:r>
              <a:rPr lang="en-US" altLang="zh-CN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监控</a:t>
            </a:r>
            <a:r>
              <a:rPr lang="en-US" altLang="zh-CN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ApplicationMaster</a:t>
            </a:r>
            <a:endParaRPr lang="en-US" altLang="zh-CN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监控</a:t>
            </a:r>
            <a:r>
              <a:rPr lang="en-US" altLang="zh-CN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NodeManager</a:t>
            </a:r>
            <a:endParaRPr lang="en-US" altLang="zh-CN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资源分配与调度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01939" y="1611086"/>
            <a:ext cx="4211695" cy="3869192"/>
            <a:chOff x="4550396" y="2104572"/>
            <a:chExt cx="4211695" cy="386919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t="51541" r="53625"/>
            <a:stretch/>
          </p:blipFill>
          <p:spPr>
            <a:xfrm>
              <a:off x="5101439" y="3309257"/>
              <a:ext cx="1996048" cy="208280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/>
            <a:srcRect l="58579" b="55705"/>
            <a:stretch/>
          </p:blipFill>
          <p:spPr>
            <a:xfrm>
              <a:off x="6037943" y="2407985"/>
              <a:ext cx="1782816" cy="1903815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5549899" y="2104572"/>
              <a:ext cx="1059543" cy="1059543"/>
            </a:xfrm>
            <a:prstGeom prst="ellipse">
              <a:avLst/>
            </a:prstGeom>
            <a:solidFill>
              <a:srgbClr val="2661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828630" y="2696596"/>
              <a:ext cx="1933461" cy="1933461"/>
            </a:xfrm>
            <a:prstGeom prst="ellipse">
              <a:avLst/>
            </a:prstGeom>
            <a:solidFill>
              <a:srgbClr val="8CC6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214096" y="3164115"/>
              <a:ext cx="504940" cy="50494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405208" y="3654542"/>
              <a:ext cx="1204234" cy="1204234"/>
            </a:xfrm>
            <a:prstGeom prst="ellipse">
              <a:avLst/>
            </a:prstGeom>
            <a:solidFill>
              <a:srgbClr val="2661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550396" y="2879557"/>
              <a:ext cx="1059543" cy="1059543"/>
            </a:xfrm>
            <a:prstGeom prst="ellipse">
              <a:avLst/>
            </a:prstGeom>
            <a:solidFill>
              <a:srgbClr val="8CC6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34052" y="4474881"/>
              <a:ext cx="1498883" cy="1498883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7853704" y="284842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36250" y="43978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</a:t>
            </a:r>
          </a:p>
        </p:txBody>
      </p:sp>
      <p:sp>
        <p:nvSpPr>
          <p:cNvPr id="22" name="矩形 21"/>
          <p:cNvSpPr/>
          <p:nvPr/>
        </p:nvSpPr>
        <p:spPr>
          <a:xfrm>
            <a:off x="6020417" y="34440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带宽</a:t>
            </a:r>
          </a:p>
        </p:txBody>
      </p:sp>
      <p:sp>
        <p:nvSpPr>
          <p:cNvPr id="23" name="椭圆 22"/>
          <p:cNvSpPr/>
          <p:nvPr/>
        </p:nvSpPr>
        <p:spPr>
          <a:xfrm>
            <a:off x="3076762" y="2508896"/>
            <a:ext cx="306875" cy="306875"/>
          </a:xfrm>
          <a:prstGeom prst="ellipse">
            <a:avLst/>
          </a:prstGeom>
          <a:solidFill>
            <a:schemeClr val="bg1"/>
          </a:solidFill>
          <a:ln w="152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7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906</Words>
  <Application>Microsoft Office PowerPoint</Application>
  <PresentationFormat>宽屏</PresentationFormat>
  <Paragraphs>114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 Unicode MS</vt:lpstr>
      <vt:lpstr>Menlo</vt:lpstr>
      <vt:lpstr>宋体</vt:lpstr>
      <vt:lpstr>微软雅黑</vt:lpstr>
      <vt:lpstr>Arial</vt:lpstr>
      <vt:lpstr>Calibri</vt:lpstr>
      <vt:lpstr>Courier New</vt:lpstr>
      <vt:lpstr>Times New Roman</vt:lpstr>
      <vt:lpstr>自定义设计方案</vt:lpstr>
      <vt:lpstr>YARN</vt:lpstr>
      <vt:lpstr>Hadoop1和Hadoop2的结构性差异</vt:lpstr>
      <vt:lpstr>YARN简介</vt:lpstr>
      <vt:lpstr>YARN基本功能</vt:lpstr>
      <vt:lpstr>早期Hadoop MapReduce的缺陷</vt:lpstr>
      <vt:lpstr>早期Hadoop MapReduce的缺陷</vt:lpstr>
      <vt:lpstr>YARN结构</vt:lpstr>
      <vt:lpstr>YARN分层结构的本质</vt:lpstr>
      <vt:lpstr>ResourceManager基本功能</vt:lpstr>
      <vt:lpstr>ApplicationMaster</vt:lpstr>
      <vt:lpstr>ApplicationMaster</vt:lpstr>
      <vt:lpstr>NodeManager</vt:lpstr>
      <vt:lpstr>NodeManager</vt:lpstr>
      <vt:lpstr>Container</vt:lpstr>
      <vt:lpstr>节点之间的关系</vt:lpstr>
      <vt:lpstr>配置YARN</vt:lpstr>
      <vt:lpstr>修改配置文件</vt:lpstr>
      <vt:lpstr>修改配置文件</vt:lpstr>
      <vt:lpstr>修改配置文件</vt:lpstr>
      <vt:lpstr>启动YARN</vt:lpstr>
      <vt:lpstr>开启YARN</vt:lpstr>
      <vt:lpstr>查看状态</vt:lpstr>
      <vt:lpstr>注意事项</vt:lpstr>
      <vt:lpstr>注意事项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</dc:creator>
  <cp:lastModifiedBy>Summer</cp:lastModifiedBy>
  <cp:revision>99</cp:revision>
  <dcterms:created xsi:type="dcterms:W3CDTF">2015-11-03T07:39:43Z</dcterms:created>
  <dcterms:modified xsi:type="dcterms:W3CDTF">2016-12-21T02:49:29Z</dcterms:modified>
</cp:coreProperties>
</file>